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Algerian" panose="04020705040A02060702" pitchFamily="82" charset="0"/>
      <p:regular r:id="rId25"/>
    </p:embeddedFont>
    <p:embeddedFont>
      <p:font typeface="Arial Black" panose="020B0A04020102020204" pitchFamily="34" charset="0"/>
      <p:regular r:id="rId26"/>
      <p:bold r:id="rId27"/>
    </p:embeddedFont>
    <p:embeddedFont>
      <p:font typeface="Calibri" panose="020F0502020204030204" pitchFamily="34" charset="0"/>
      <p:regular r:id="rId28"/>
      <p:bold r:id="rId29"/>
      <p:italic r:id="rId30"/>
      <p:boldItalic r:id="rId31"/>
    </p:embeddedFont>
    <p:embeddedFont>
      <p:font typeface="Raleway Thin" panose="020B060402020202020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41" y="686"/>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ajan agarwal" userId="a7b5b88eb8dd0637" providerId="LiveId" clId="{A8DB71FC-D7B8-47BF-986A-2955C4B9C5DE}"/>
    <pc:docChg chg="modSld">
      <pc:chgData name="srajan agarwal" userId="a7b5b88eb8dd0637" providerId="LiveId" clId="{A8DB71FC-D7B8-47BF-986A-2955C4B9C5DE}" dt="2021-04-28T09:10:43.473" v="101" actId="2711"/>
      <pc:docMkLst>
        <pc:docMk/>
      </pc:docMkLst>
      <pc:sldChg chg="modSp mod">
        <pc:chgData name="srajan agarwal" userId="a7b5b88eb8dd0637" providerId="LiveId" clId="{A8DB71FC-D7B8-47BF-986A-2955C4B9C5DE}" dt="2021-04-28T09:09:15.815" v="93" actId="6549"/>
        <pc:sldMkLst>
          <pc:docMk/>
          <pc:sldMk cId="0" sldId="259"/>
        </pc:sldMkLst>
        <pc:spChg chg="mod">
          <ac:chgData name="srajan agarwal" userId="a7b5b88eb8dd0637" providerId="LiveId" clId="{A8DB71FC-D7B8-47BF-986A-2955C4B9C5DE}" dt="2021-04-28T09:09:15.815" v="93" actId="6549"/>
          <ac:spMkLst>
            <pc:docMk/>
            <pc:sldMk cId="0" sldId="259"/>
            <ac:spMk id="125" creationId="{00000000-0000-0000-0000-000000000000}"/>
          </ac:spMkLst>
        </pc:spChg>
      </pc:sldChg>
      <pc:sldChg chg="modSp mod">
        <pc:chgData name="srajan agarwal" userId="a7b5b88eb8dd0637" providerId="LiveId" clId="{A8DB71FC-D7B8-47BF-986A-2955C4B9C5DE}" dt="2021-04-28T09:09:40.475" v="94" actId="2711"/>
        <pc:sldMkLst>
          <pc:docMk/>
          <pc:sldMk cId="0" sldId="265"/>
        </pc:sldMkLst>
        <pc:spChg chg="mod">
          <ac:chgData name="srajan agarwal" userId="a7b5b88eb8dd0637" providerId="LiveId" clId="{A8DB71FC-D7B8-47BF-986A-2955C4B9C5DE}" dt="2021-04-28T09:09:40.475" v="94" actId="2711"/>
          <ac:spMkLst>
            <pc:docMk/>
            <pc:sldMk cId="0" sldId="265"/>
            <ac:spMk id="165" creationId="{00000000-0000-0000-0000-000000000000}"/>
          </ac:spMkLst>
        </pc:spChg>
      </pc:sldChg>
      <pc:sldChg chg="modSp mod">
        <pc:chgData name="srajan agarwal" userId="a7b5b88eb8dd0637" providerId="LiveId" clId="{A8DB71FC-D7B8-47BF-986A-2955C4B9C5DE}" dt="2021-04-28T09:09:56.796" v="95" actId="2711"/>
        <pc:sldMkLst>
          <pc:docMk/>
          <pc:sldMk cId="0" sldId="266"/>
        </pc:sldMkLst>
        <pc:spChg chg="mod">
          <ac:chgData name="srajan agarwal" userId="a7b5b88eb8dd0637" providerId="LiveId" clId="{A8DB71FC-D7B8-47BF-986A-2955C4B9C5DE}" dt="2021-04-28T09:09:56.796" v="95" actId="2711"/>
          <ac:spMkLst>
            <pc:docMk/>
            <pc:sldMk cId="0" sldId="266"/>
            <ac:spMk id="172" creationId="{00000000-0000-0000-0000-000000000000}"/>
          </ac:spMkLst>
        </pc:spChg>
      </pc:sldChg>
      <pc:sldChg chg="modSp mod">
        <pc:chgData name="srajan agarwal" userId="a7b5b88eb8dd0637" providerId="LiveId" clId="{A8DB71FC-D7B8-47BF-986A-2955C4B9C5DE}" dt="2021-04-28T09:10:04.739" v="96" actId="2711"/>
        <pc:sldMkLst>
          <pc:docMk/>
          <pc:sldMk cId="0" sldId="267"/>
        </pc:sldMkLst>
        <pc:spChg chg="mod">
          <ac:chgData name="srajan agarwal" userId="a7b5b88eb8dd0637" providerId="LiveId" clId="{A8DB71FC-D7B8-47BF-986A-2955C4B9C5DE}" dt="2021-04-28T09:10:04.739" v="96" actId="2711"/>
          <ac:spMkLst>
            <pc:docMk/>
            <pc:sldMk cId="0" sldId="267"/>
            <ac:spMk id="179" creationId="{00000000-0000-0000-0000-000000000000}"/>
          </ac:spMkLst>
        </pc:spChg>
      </pc:sldChg>
      <pc:sldChg chg="modSp mod">
        <pc:chgData name="srajan agarwal" userId="a7b5b88eb8dd0637" providerId="LiveId" clId="{A8DB71FC-D7B8-47BF-986A-2955C4B9C5DE}" dt="2021-04-28T09:10:11.599" v="97" actId="2711"/>
        <pc:sldMkLst>
          <pc:docMk/>
          <pc:sldMk cId="0" sldId="268"/>
        </pc:sldMkLst>
        <pc:spChg chg="mod">
          <ac:chgData name="srajan agarwal" userId="a7b5b88eb8dd0637" providerId="LiveId" clId="{A8DB71FC-D7B8-47BF-986A-2955C4B9C5DE}" dt="2021-04-28T09:10:11.599" v="97" actId="2711"/>
          <ac:spMkLst>
            <pc:docMk/>
            <pc:sldMk cId="0" sldId="268"/>
            <ac:spMk id="186" creationId="{00000000-0000-0000-0000-000000000000}"/>
          </ac:spMkLst>
        </pc:spChg>
      </pc:sldChg>
      <pc:sldChg chg="modSp mod">
        <pc:chgData name="srajan agarwal" userId="a7b5b88eb8dd0637" providerId="LiveId" clId="{A8DB71FC-D7B8-47BF-986A-2955C4B9C5DE}" dt="2021-04-28T09:10:19.024" v="98" actId="2711"/>
        <pc:sldMkLst>
          <pc:docMk/>
          <pc:sldMk cId="0" sldId="269"/>
        </pc:sldMkLst>
        <pc:spChg chg="mod">
          <ac:chgData name="srajan agarwal" userId="a7b5b88eb8dd0637" providerId="LiveId" clId="{A8DB71FC-D7B8-47BF-986A-2955C4B9C5DE}" dt="2021-04-28T09:10:19.024" v="98" actId="2711"/>
          <ac:spMkLst>
            <pc:docMk/>
            <pc:sldMk cId="0" sldId="269"/>
            <ac:spMk id="193" creationId="{00000000-0000-0000-0000-000000000000}"/>
          </ac:spMkLst>
        </pc:spChg>
      </pc:sldChg>
      <pc:sldChg chg="modSp mod">
        <pc:chgData name="srajan agarwal" userId="a7b5b88eb8dd0637" providerId="LiveId" clId="{A8DB71FC-D7B8-47BF-986A-2955C4B9C5DE}" dt="2021-04-28T09:10:28.148" v="99" actId="2711"/>
        <pc:sldMkLst>
          <pc:docMk/>
          <pc:sldMk cId="0" sldId="270"/>
        </pc:sldMkLst>
        <pc:spChg chg="mod">
          <ac:chgData name="srajan agarwal" userId="a7b5b88eb8dd0637" providerId="LiveId" clId="{A8DB71FC-D7B8-47BF-986A-2955C4B9C5DE}" dt="2021-04-28T09:10:28.148" v="99" actId="2711"/>
          <ac:spMkLst>
            <pc:docMk/>
            <pc:sldMk cId="0" sldId="270"/>
            <ac:spMk id="200" creationId="{00000000-0000-0000-0000-000000000000}"/>
          </ac:spMkLst>
        </pc:spChg>
      </pc:sldChg>
      <pc:sldChg chg="modSp mod">
        <pc:chgData name="srajan agarwal" userId="a7b5b88eb8dd0637" providerId="LiveId" clId="{A8DB71FC-D7B8-47BF-986A-2955C4B9C5DE}" dt="2021-04-28T09:10:35.625" v="100" actId="2711"/>
        <pc:sldMkLst>
          <pc:docMk/>
          <pc:sldMk cId="0" sldId="271"/>
        </pc:sldMkLst>
        <pc:spChg chg="mod">
          <ac:chgData name="srajan agarwal" userId="a7b5b88eb8dd0637" providerId="LiveId" clId="{A8DB71FC-D7B8-47BF-986A-2955C4B9C5DE}" dt="2021-04-28T09:10:35.625" v="100" actId="2711"/>
          <ac:spMkLst>
            <pc:docMk/>
            <pc:sldMk cId="0" sldId="271"/>
            <ac:spMk id="207" creationId="{00000000-0000-0000-0000-000000000000}"/>
          </ac:spMkLst>
        </pc:spChg>
      </pc:sldChg>
      <pc:sldChg chg="modSp mod">
        <pc:chgData name="srajan agarwal" userId="a7b5b88eb8dd0637" providerId="LiveId" clId="{A8DB71FC-D7B8-47BF-986A-2955C4B9C5DE}" dt="2021-04-28T09:10:43.473" v="101" actId="2711"/>
        <pc:sldMkLst>
          <pc:docMk/>
          <pc:sldMk cId="0" sldId="272"/>
        </pc:sldMkLst>
        <pc:spChg chg="mod">
          <ac:chgData name="srajan agarwal" userId="a7b5b88eb8dd0637" providerId="LiveId" clId="{A8DB71FC-D7B8-47BF-986A-2955C4B9C5DE}" dt="2021-04-28T09:10:43.473" v="101" actId="2711"/>
          <ac:spMkLst>
            <pc:docMk/>
            <pc:sldMk cId="0" sldId="272"/>
            <ac:spMk id="214" creationId="{00000000-0000-0000-0000-000000000000}"/>
          </ac:spMkLst>
        </pc:spChg>
      </pc:sldChg>
    </pc:docChg>
  </pc:docChgLst>
  <pc:docChgLst>
    <pc:chgData name="srajan agarwal" userId="a7b5b88eb8dd0637" providerId="LiveId" clId="{ECC045C1-72B1-4F7D-BDE5-5876B8A0F53F}"/>
    <pc:docChg chg="undo custSel addSld delSld modSld">
      <pc:chgData name="srajan agarwal" userId="a7b5b88eb8dd0637" providerId="LiveId" clId="{ECC045C1-72B1-4F7D-BDE5-5876B8A0F53F}" dt="2021-04-28T11:32:22.270" v="41" actId="20577"/>
      <pc:docMkLst>
        <pc:docMk/>
      </pc:docMkLst>
      <pc:sldChg chg="modSp mod">
        <pc:chgData name="srajan agarwal" userId="a7b5b88eb8dd0637" providerId="LiveId" clId="{ECC045C1-72B1-4F7D-BDE5-5876B8A0F53F}" dt="2021-04-28T11:24:59.518" v="12" actId="20577"/>
        <pc:sldMkLst>
          <pc:docMk/>
          <pc:sldMk cId="0" sldId="258"/>
        </pc:sldMkLst>
        <pc:spChg chg="mod">
          <ac:chgData name="srajan agarwal" userId="a7b5b88eb8dd0637" providerId="LiveId" clId="{ECC045C1-72B1-4F7D-BDE5-5876B8A0F53F}" dt="2021-04-28T11:24:59.518" v="12" actId="20577"/>
          <ac:spMkLst>
            <pc:docMk/>
            <pc:sldMk cId="0" sldId="258"/>
            <ac:spMk id="119" creationId="{00000000-0000-0000-0000-000000000000}"/>
          </ac:spMkLst>
        </pc:spChg>
      </pc:sldChg>
      <pc:sldChg chg="modSp add del mod">
        <pc:chgData name="srajan agarwal" userId="a7b5b88eb8dd0637" providerId="LiveId" clId="{ECC045C1-72B1-4F7D-BDE5-5876B8A0F53F}" dt="2021-04-28T11:32:22.270" v="41" actId="20577"/>
        <pc:sldMkLst>
          <pc:docMk/>
          <pc:sldMk cId="0" sldId="259"/>
        </pc:sldMkLst>
        <pc:spChg chg="mod">
          <ac:chgData name="srajan agarwal" userId="a7b5b88eb8dd0637" providerId="LiveId" clId="{ECC045C1-72B1-4F7D-BDE5-5876B8A0F53F}" dt="2021-04-28T11:32:22.270" v="41" actId="20577"/>
          <ac:spMkLst>
            <pc:docMk/>
            <pc:sldMk cId="0" sldId="259"/>
            <ac:spMk id="125" creationId="{00000000-0000-0000-0000-000000000000}"/>
          </ac:spMkLst>
        </pc:spChg>
      </pc:sldChg>
      <pc:sldChg chg="new del">
        <pc:chgData name="srajan agarwal" userId="a7b5b88eb8dd0637" providerId="LiveId" clId="{ECC045C1-72B1-4F7D-BDE5-5876B8A0F53F}" dt="2021-04-28T11:31:58.936" v="14" actId="47"/>
        <pc:sldMkLst>
          <pc:docMk/>
          <pc:sldMk cId="2551405525" sldId="278"/>
        </pc:sldMkLst>
      </pc:sldChg>
      <pc:sldMasterChg chg="delSldLayout">
        <pc:chgData name="srajan agarwal" userId="a7b5b88eb8dd0637" providerId="LiveId" clId="{ECC045C1-72B1-4F7D-BDE5-5876B8A0F53F}" dt="2021-04-28T11:31:58.936" v="14" actId="47"/>
        <pc:sldMasterMkLst>
          <pc:docMk/>
          <pc:sldMasterMk cId="0" sldId="2147483660"/>
        </pc:sldMasterMkLst>
        <pc:sldLayoutChg chg="del">
          <pc:chgData name="srajan agarwal" userId="a7b5b88eb8dd0637" providerId="LiveId" clId="{ECC045C1-72B1-4F7D-BDE5-5876B8A0F53F}" dt="2021-04-28T11:31:58.936" v="14" actId="47"/>
          <pc:sldLayoutMkLst>
            <pc:docMk/>
            <pc:sldMasterMk cId="0" sldId="2147483660"/>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1" name="Shape 84"/>
        <p:cNvGrpSpPr/>
        <p:nvPr/>
      </p:nvGrpSpPr>
      <p:grpSpPr>
        <a:xfrm>
          <a:off x="0" y="0"/>
          <a:ext cx="0" cy="0"/>
          <a:chOff x="0" y="0"/>
          <a:chExt cx="0" cy="0"/>
        </a:xfrm>
      </p:grpSpPr>
      <p:sp>
        <p:nvSpPr>
          <p:cNvPr id="85" name="Google Shape;85;p13"/>
          <p:cNvSpPr/>
          <p:nvPr/>
        </p:nvSpPr>
        <p:spPr>
          <a:xfrm>
            <a:off x="-19050" y="1905000"/>
            <a:ext cx="12211051"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13"/>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 name="Google Shape;87;p13"/>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 name="Google Shape;88;p13"/>
          <p:cNvSpPr>
            <a:spLocks noGrp="1"/>
          </p:cNvSpPr>
          <p:nvPr>
            <p:ph type="pic" idx="2"/>
          </p:nvPr>
        </p:nvSpPr>
        <p:spPr>
          <a:xfrm>
            <a:off x="1847850" y="2819400"/>
            <a:ext cx="8496300" cy="28003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p:nvPr/>
        </p:nvSpPr>
        <p:spPr>
          <a:xfrm>
            <a:off x="-4421" y="6053794"/>
            <a:ext cx="12196421" cy="4391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4"/>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i="0" u="none" strike="noStrike" cap="none">
              <a:solidFill>
                <a:srgbClr val="888888"/>
              </a:solidFill>
              <a:latin typeface="Calibri"/>
              <a:ea typeface="Calibri"/>
              <a:cs typeface="Calibri"/>
              <a:sym typeface="Calibri"/>
            </a:endParaRPr>
          </a:p>
        </p:txBody>
      </p:sp>
      <p:sp>
        <p:nvSpPr>
          <p:cNvPr id="96" name="Google Shape;96;p14"/>
          <p:cNvSpPr/>
          <p:nvPr/>
        </p:nvSpPr>
        <p:spPr>
          <a:xfrm rot="10800000" flipH="1">
            <a:off x="9506857" y="5939880"/>
            <a:ext cx="1291772" cy="115760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7" name="Google Shape;97;p14"/>
          <p:cNvSpPr/>
          <p:nvPr/>
        </p:nvSpPr>
        <p:spPr>
          <a:xfrm flipH="1">
            <a:off x="7045437" y="-64960"/>
            <a:ext cx="5146562" cy="5852440"/>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4"/>
          <p:cNvSpPr/>
          <p:nvPr/>
        </p:nvSpPr>
        <p:spPr>
          <a:xfrm>
            <a:off x="2698031" y="1476029"/>
            <a:ext cx="6829425" cy="2797237"/>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en-US" sz="2400" b="0" i="1" u="none" strike="noStrike" cap="none">
                <a:solidFill>
                  <a:srgbClr val="000000"/>
                </a:solidFill>
                <a:latin typeface="Calibri"/>
                <a:ea typeface="Calibri"/>
                <a:cs typeface="Calibri"/>
                <a:sym typeface="Calibri"/>
              </a:rPr>
              <a:t>Submitted in the partial fulfillment for the award of the degree of</a:t>
            </a:r>
            <a:endParaRPr/>
          </a:p>
          <a:p>
            <a:pPr marL="0" marR="0" lvl="0" indent="0" algn="ctr" rtl="0">
              <a:lnSpc>
                <a:spcPct val="150000"/>
              </a:lnSpc>
              <a:spcBef>
                <a:spcPts val="0"/>
              </a:spcBef>
              <a:spcAft>
                <a:spcPts val="0"/>
              </a:spcAft>
              <a:buNone/>
            </a:pPr>
            <a:r>
              <a:rPr lang="en-US" sz="2400" b="1" i="0" u="none" strike="noStrike" cap="none">
                <a:solidFill>
                  <a:srgbClr val="000000"/>
                </a:solidFill>
                <a:latin typeface="Calibri"/>
                <a:ea typeface="Calibri"/>
                <a:cs typeface="Calibri"/>
                <a:sym typeface="Calibri"/>
              </a:rPr>
              <a:t>BACHELOR OF ENGINEERING </a:t>
            </a:r>
            <a:endParaRPr sz="24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US" sz="2400" b="0" i="1" u="none" strike="noStrike" cap="none">
                <a:solidFill>
                  <a:srgbClr val="000000"/>
                </a:solidFill>
                <a:latin typeface="Calibri"/>
                <a:ea typeface="Calibri"/>
                <a:cs typeface="Calibri"/>
                <a:sym typeface="Calibri"/>
              </a:rPr>
              <a:t> IN</a:t>
            </a:r>
            <a:endParaRPr/>
          </a:p>
          <a:p>
            <a:pPr marL="0" marR="0" lvl="0" indent="0" algn="ctr" rtl="0">
              <a:lnSpc>
                <a:spcPct val="150000"/>
              </a:lnSpc>
              <a:spcBef>
                <a:spcPts val="0"/>
              </a:spcBef>
              <a:spcAft>
                <a:spcPts val="0"/>
              </a:spcAft>
              <a:buNone/>
            </a:pPr>
            <a:r>
              <a:rPr lang="en-US" sz="2400" b="1" i="0" u="none" strike="noStrike" cap="none">
                <a:solidFill>
                  <a:srgbClr val="000000"/>
                </a:solidFill>
                <a:latin typeface="Calibri"/>
                <a:ea typeface="Calibri"/>
                <a:cs typeface="Calibri"/>
                <a:sym typeface="Calibri"/>
              </a:rPr>
              <a:t>IBM CLOUD COMPUTING CSE (CC-1)</a:t>
            </a:r>
            <a:endParaRPr/>
          </a:p>
          <a:p>
            <a:pPr marL="0" marR="0" lvl="0" indent="0" algn="ctr" rtl="0">
              <a:lnSpc>
                <a:spcPct val="150000"/>
              </a:lnSpc>
              <a:spcBef>
                <a:spcPts val="0"/>
              </a:spcBef>
              <a:spcAft>
                <a:spcPts val="0"/>
              </a:spcAft>
              <a:buNone/>
            </a:pPr>
            <a:r>
              <a:rPr lang="en-US" sz="2400" b="1" i="0" u="none" strike="noStrike" cap="none">
                <a:solidFill>
                  <a:srgbClr val="000000"/>
                </a:solidFill>
                <a:latin typeface="Calibri"/>
                <a:ea typeface="Calibri"/>
                <a:cs typeface="Calibri"/>
                <a:sym typeface="Calibri"/>
              </a:rPr>
              <a:t> </a:t>
            </a:r>
            <a:endParaRPr sz="2400" b="0" i="0" u="none" strike="noStrike" cap="none">
              <a:solidFill>
                <a:srgbClr val="000000"/>
              </a:solidFill>
              <a:latin typeface="Calibri"/>
              <a:ea typeface="Calibri"/>
              <a:cs typeface="Calibri"/>
              <a:sym typeface="Calibri"/>
            </a:endParaRPr>
          </a:p>
        </p:txBody>
      </p:sp>
      <p:sp>
        <p:nvSpPr>
          <p:cNvPr id="99" name="Google Shape;99;p14"/>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0" name="Google Shape;100;p14"/>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595959"/>
                </a:solidFill>
                <a:latin typeface="Arial"/>
                <a:ea typeface="Arial"/>
                <a:cs typeface="Arial"/>
                <a:sym typeface="Arial"/>
              </a:rPr>
              <a:t>DISCOVER . </a:t>
            </a:r>
            <a:r>
              <a:rPr lang="en-US" sz="2000" b="1" i="0" u="none" strike="noStrike" cap="none">
                <a:solidFill>
                  <a:srgbClr val="C00000"/>
                </a:solidFill>
                <a:latin typeface="Arial"/>
                <a:ea typeface="Arial"/>
                <a:cs typeface="Arial"/>
                <a:sym typeface="Arial"/>
              </a:rPr>
              <a:t>LEARN</a:t>
            </a:r>
            <a:r>
              <a:rPr lang="en-US" sz="2000" b="1" i="0" u="none" strike="noStrike" cap="none">
                <a:solidFill>
                  <a:srgbClr val="595959"/>
                </a:solidFill>
                <a:latin typeface="Arial"/>
                <a:ea typeface="Arial"/>
                <a:cs typeface="Arial"/>
                <a:sym typeface="Arial"/>
              </a:rPr>
              <a:t> . EMPOWER</a:t>
            </a:r>
            <a:endParaRPr sz="1200" b="1"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600" b="1" i="0" u="none" strike="noStrike" cap="none">
              <a:solidFill>
                <a:schemeClr val="dk1"/>
              </a:solidFill>
              <a:latin typeface="Arial"/>
              <a:ea typeface="Arial"/>
              <a:cs typeface="Arial"/>
              <a:sym typeface="Arial"/>
            </a:endParaRPr>
          </a:p>
        </p:txBody>
      </p:sp>
      <p:sp>
        <p:nvSpPr>
          <p:cNvPr id="101" name="Google Shape;101;p14"/>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4"/>
          <p:cNvSpPr txBox="1"/>
          <p:nvPr/>
        </p:nvSpPr>
        <p:spPr>
          <a:xfrm>
            <a:off x="443345" y="6014156"/>
            <a:ext cx="5882609" cy="43088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400" b="1" i="0" u="none" strike="noStrike" cap="none">
                <a:solidFill>
                  <a:srgbClr val="FF0000"/>
                </a:solidFill>
                <a:latin typeface="Times New Roman"/>
                <a:ea typeface="Times New Roman"/>
                <a:cs typeface="Times New Roman"/>
                <a:sym typeface="Times New Roman"/>
              </a:rPr>
              <a:t>Department of AIT-CSE</a:t>
            </a:r>
            <a:endParaRPr sz="1600" b="0" i="0" u="none" strike="noStrike" cap="none">
              <a:solidFill>
                <a:srgbClr val="FF0000"/>
              </a:solidFill>
              <a:latin typeface="Times New Roman"/>
              <a:ea typeface="Times New Roman"/>
              <a:cs typeface="Times New Roman"/>
              <a:sym typeface="Times New Roman"/>
            </a:endParaRPr>
          </a:p>
        </p:txBody>
      </p:sp>
      <p:sp>
        <p:nvSpPr>
          <p:cNvPr id="103" name="Google Shape;103;p14"/>
          <p:cNvSpPr txBox="1"/>
          <p:nvPr/>
        </p:nvSpPr>
        <p:spPr>
          <a:xfrm>
            <a:off x="1657503" y="196975"/>
            <a:ext cx="847709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i="0" u="none" strike="noStrike" cap="none">
                <a:solidFill>
                  <a:schemeClr val="dk1"/>
                </a:solidFill>
                <a:latin typeface="Arial Black"/>
                <a:ea typeface="Arial Black"/>
                <a:cs typeface="Arial Black"/>
                <a:sym typeface="Arial Black"/>
              </a:rPr>
              <a:t>AUTOMATIC ATTENDENCE SYSTEM</a:t>
            </a:r>
            <a:endParaRPr sz="3600" b="0" i="0" u="none" strike="noStrike" cap="none">
              <a:solidFill>
                <a:schemeClr val="dk1"/>
              </a:solidFill>
              <a:latin typeface="Raleway Thin"/>
              <a:ea typeface="Raleway Thin"/>
              <a:cs typeface="Raleway Thin"/>
              <a:sym typeface="Raleway Thin"/>
            </a:endParaRPr>
          </a:p>
        </p:txBody>
      </p:sp>
      <p:sp>
        <p:nvSpPr>
          <p:cNvPr id="104" name="Google Shape;10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05" name="Google Shape;105;p14"/>
          <p:cNvSpPr txBox="1"/>
          <p:nvPr/>
        </p:nvSpPr>
        <p:spPr>
          <a:xfrm>
            <a:off x="1856200" y="4713444"/>
            <a:ext cx="2169568"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dk1"/>
                </a:solidFill>
                <a:latin typeface="Calibri"/>
                <a:ea typeface="Calibri"/>
                <a:cs typeface="Calibri"/>
                <a:sym typeface="Calibri"/>
              </a:rPr>
              <a:t>Submitted by: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SRAJAN AGARWAL </a:t>
            </a:r>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 19BCS4021</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06" name="Google Shape;106;p14"/>
          <p:cNvSpPr txBox="1"/>
          <p:nvPr/>
        </p:nvSpPr>
        <p:spPr>
          <a:xfrm>
            <a:off x="7681250" y="4725655"/>
            <a:ext cx="297132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Under the Supervision of: </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a:solidFill>
                  <a:schemeClr val="dk1"/>
                </a:solidFill>
                <a:latin typeface="Calibri"/>
                <a:ea typeface="Calibri"/>
                <a:cs typeface="Calibri"/>
                <a:sym typeface="Calibri"/>
              </a:rPr>
              <a:t>MRS. AKWINDER KAUR</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Welcome Page</a:t>
            </a:r>
            <a:endParaRPr dirty="0">
              <a:latin typeface="Times New Roman" panose="02020603050405020304" pitchFamily="18" charset="0"/>
              <a:ea typeface="Algerian"/>
              <a:cs typeface="Times New Roman" panose="02020603050405020304" pitchFamily="18" charset="0"/>
              <a:sym typeface="Algerian"/>
            </a:endParaRPr>
          </a:p>
        </p:txBody>
      </p:sp>
      <p:sp>
        <p:nvSpPr>
          <p:cNvPr id="166" name="Google Shape;16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67" name="Google Shape;167;p23"/>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Main Dashboard page</a:t>
            </a:r>
            <a:endParaRPr dirty="0">
              <a:latin typeface="Times New Roman" panose="02020603050405020304" pitchFamily="18" charset="0"/>
              <a:ea typeface="Algerian"/>
              <a:cs typeface="Times New Roman" panose="02020603050405020304" pitchFamily="18" charset="0"/>
              <a:sym typeface="Algerian"/>
            </a:endParaRPr>
          </a:p>
        </p:txBody>
      </p:sp>
      <p:sp>
        <p:nvSpPr>
          <p:cNvPr id="173" name="Google Shape;1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74" name="Google Shape;174;p24"/>
          <p:cNvPicPr preferRelativeResize="0">
            <a:picLocks noGrp="1"/>
          </p:cNvPicPr>
          <p:nvPr>
            <p:ph type="body" idx="1"/>
          </p:nvPr>
        </p:nvPicPr>
        <p:blipFill rotWithShape="1">
          <a:blip r:embed="rId3">
            <a:alphaModFix/>
          </a:blip>
          <a:srcRect/>
          <a:stretch/>
        </p:blipFill>
        <p:spPr>
          <a:xfrm>
            <a:off x="1994182" y="1690688"/>
            <a:ext cx="8203636" cy="46145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Registration Page</a:t>
            </a:r>
            <a:endParaRPr dirty="0">
              <a:latin typeface="Times New Roman" panose="02020603050405020304" pitchFamily="18" charset="0"/>
              <a:ea typeface="Algerian"/>
              <a:cs typeface="Times New Roman" panose="02020603050405020304" pitchFamily="18" charset="0"/>
              <a:sym typeface="Algerian"/>
            </a:endParaRPr>
          </a:p>
        </p:txBody>
      </p:sp>
      <p:sp>
        <p:nvSpPr>
          <p:cNvPr id="180" name="Google Shape;18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81" name="Google Shape;181;p25"/>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Image capturing during registration</a:t>
            </a:r>
            <a:endParaRPr dirty="0">
              <a:latin typeface="Times New Roman" panose="02020603050405020304" pitchFamily="18" charset="0"/>
              <a:ea typeface="Algerian"/>
              <a:cs typeface="Times New Roman" panose="02020603050405020304" pitchFamily="18" charset="0"/>
              <a:sym typeface="Algerian"/>
            </a:endParaRPr>
          </a:p>
        </p:txBody>
      </p:sp>
      <p:sp>
        <p:nvSpPr>
          <p:cNvPr id="187" name="Google Shape;18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88" name="Google Shape;188;p26"/>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Registration confirmation</a:t>
            </a:r>
            <a:endParaRPr dirty="0">
              <a:latin typeface="Times New Roman" panose="02020603050405020304" pitchFamily="18" charset="0"/>
              <a:ea typeface="Algerian"/>
              <a:cs typeface="Times New Roman" panose="02020603050405020304" pitchFamily="18" charset="0"/>
              <a:sym typeface="Algerian"/>
            </a:endParaRPr>
          </a:p>
        </p:txBody>
      </p:sp>
      <p:sp>
        <p:nvSpPr>
          <p:cNvPr id="194" name="Google Shape;19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95" name="Google Shape;195;p27"/>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Details Successfully Added In Database</a:t>
            </a:r>
            <a:endParaRPr dirty="0">
              <a:latin typeface="Times New Roman" panose="02020603050405020304" pitchFamily="18" charset="0"/>
              <a:ea typeface="Algerian"/>
              <a:cs typeface="Times New Roman" panose="02020603050405020304" pitchFamily="18" charset="0"/>
              <a:sym typeface="Algerian"/>
            </a:endParaRPr>
          </a:p>
        </p:txBody>
      </p:sp>
      <p:sp>
        <p:nvSpPr>
          <p:cNvPr id="201" name="Google Shape;20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02" name="Google Shape;202;p28"/>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Successfully recognizing the registered person</a:t>
            </a:r>
            <a:endParaRPr dirty="0">
              <a:latin typeface="Times New Roman" panose="02020603050405020304" pitchFamily="18" charset="0"/>
              <a:ea typeface="Algerian"/>
              <a:cs typeface="Times New Roman" panose="02020603050405020304" pitchFamily="18" charset="0"/>
              <a:sym typeface="Algerian"/>
            </a:endParaRPr>
          </a:p>
        </p:txBody>
      </p:sp>
      <p:sp>
        <p:nvSpPr>
          <p:cNvPr id="208" name="Google Shape;20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09" name="Google Shape;209;p29"/>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lgerian"/>
              <a:buNone/>
            </a:pPr>
            <a:r>
              <a:rPr lang="en-US" dirty="0">
                <a:latin typeface="Times New Roman" panose="02020603050405020304" pitchFamily="18" charset="0"/>
                <a:ea typeface="Algerian"/>
                <a:cs typeface="Times New Roman" panose="02020603050405020304" pitchFamily="18" charset="0"/>
                <a:sym typeface="Algerian"/>
              </a:rPr>
              <a:t>Attendance Marked in the file </a:t>
            </a:r>
            <a:endParaRPr dirty="0">
              <a:latin typeface="Times New Roman" panose="02020603050405020304" pitchFamily="18" charset="0"/>
              <a:ea typeface="Algerian"/>
              <a:cs typeface="Times New Roman" panose="02020603050405020304" pitchFamily="18" charset="0"/>
              <a:sym typeface="Algerian"/>
            </a:endParaRPr>
          </a:p>
        </p:txBody>
      </p:sp>
      <p:sp>
        <p:nvSpPr>
          <p:cNvPr id="215" name="Google Shape;21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16" name="Google Shape;216;p30"/>
          <p:cNvPicPr preferRelativeResize="0">
            <a:picLocks noGrp="1"/>
          </p:cNvPicPr>
          <p:nvPr>
            <p:ph type="body" idx="1"/>
          </p:nvPr>
        </p:nvPicPr>
        <p:blipFill rotWithShape="1">
          <a:blip r:embed="rId3">
            <a:alphaModFix/>
          </a:blip>
          <a:srcRect/>
          <a:stretch/>
        </p:blipFill>
        <p:spPr>
          <a:xfrm>
            <a:off x="2228144" y="1825625"/>
            <a:ext cx="7735712" cy="43513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Conclusion</a:t>
            </a:r>
            <a:endParaRPr/>
          </a:p>
        </p:txBody>
      </p:sp>
      <p:sp>
        <p:nvSpPr>
          <p:cNvPr id="222" name="Google Shape;222;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It has become appallingly obvious that our Technology has exceeded </a:t>
            </a:r>
            <a:endParaRPr/>
          </a:p>
          <a:p>
            <a:pPr marL="0" lvl="0" indent="0" algn="l" rtl="0">
              <a:lnSpc>
                <a:spcPct val="90000"/>
              </a:lnSpc>
              <a:spcBef>
                <a:spcPts val="1000"/>
              </a:spcBef>
              <a:spcAft>
                <a:spcPts val="0"/>
              </a:spcAft>
              <a:buClr>
                <a:schemeClr val="dk1"/>
              </a:buClr>
              <a:buSzPts val="2800"/>
              <a:buNone/>
            </a:pPr>
            <a:r>
              <a:rPr lang="en-US"/>
              <a:t>our Humanity. In this fast growing world, Time is the most precious </a:t>
            </a:r>
            <a:endParaRPr/>
          </a:p>
          <a:p>
            <a:pPr marL="0" lvl="0" indent="0" algn="l" rtl="0">
              <a:lnSpc>
                <a:spcPct val="90000"/>
              </a:lnSpc>
              <a:spcBef>
                <a:spcPts val="1000"/>
              </a:spcBef>
              <a:spcAft>
                <a:spcPts val="0"/>
              </a:spcAft>
              <a:buClr>
                <a:schemeClr val="dk1"/>
              </a:buClr>
              <a:buSzPts val="2800"/>
              <a:buNone/>
            </a:pPr>
            <a:r>
              <a:rPr lang="en-US"/>
              <a:t>treasure of we humans.</a:t>
            </a:r>
            <a:endParaRPr/>
          </a:p>
          <a:p>
            <a:pPr marL="0" lvl="0" indent="0" algn="l" rtl="0">
              <a:lnSpc>
                <a:spcPct val="90000"/>
              </a:lnSpc>
              <a:spcBef>
                <a:spcPts val="1000"/>
              </a:spcBef>
              <a:spcAft>
                <a:spcPts val="0"/>
              </a:spcAft>
              <a:buClr>
                <a:schemeClr val="dk1"/>
              </a:buClr>
              <a:buSzPts val="2800"/>
              <a:buNone/>
            </a:pPr>
            <a:r>
              <a:rPr lang="en-US"/>
              <a:t>                        In this project we have attempted to minimize the time </a:t>
            </a:r>
            <a:endParaRPr/>
          </a:p>
          <a:p>
            <a:pPr marL="0" lvl="0" indent="0" algn="l" rtl="0">
              <a:lnSpc>
                <a:spcPct val="90000"/>
              </a:lnSpc>
              <a:spcBef>
                <a:spcPts val="1000"/>
              </a:spcBef>
              <a:spcAft>
                <a:spcPts val="0"/>
              </a:spcAft>
              <a:buClr>
                <a:schemeClr val="dk1"/>
              </a:buClr>
              <a:buSzPts val="2800"/>
              <a:buNone/>
            </a:pPr>
            <a:r>
              <a:rPr lang="en-US"/>
              <a:t>wasted in taking attendance. This solution is very fruitful in a long run.</a:t>
            </a:r>
            <a:endParaRPr/>
          </a:p>
          <a:p>
            <a:pPr marL="0" lvl="0" indent="0" algn="l" rtl="0">
              <a:lnSpc>
                <a:spcPct val="90000"/>
              </a:lnSpc>
              <a:spcBef>
                <a:spcPts val="1000"/>
              </a:spcBef>
              <a:spcAft>
                <a:spcPts val="0"/>
              </a:spcAft>
              <a:buClr>
                <a:schemeClr val="dk1"/>
              </a:buClr>
              <a:buSzPts val="2800"/>
              <a:buNone/>
            </a:pPr>
            <a:r>
              <a:rPr lang="en-US"/>
              <a:t>We have implemented every possible contents to make it the ultimate </a:t>
            </a:r>
            <a:endParaRPr/>
          </a:p>
          <a:p>
            <a:pPr marL="0" lvl="0" indent="0" algn="l" rtl="0">
              <a:lnSpc>
                <a:spcPct val="90000"/>
              </a:lnSpc>
              <a:spcBef>
                <a:spcPts val="1000"/>
              </a:spcBef>
              <a:spcAft>
                <a:spcPts val="0"/>
              </a:spcAft>
              <a:buClr>
                <a:schemeClr val="dk1"/>
              </a:buClr>
              <a:buSzPts val="2800"/>
              <a:buNone/>
            </a:pPr>
            <a:r>
              <a:rPr lang="en-US"/>
              <a:t>Attendance System till date.</a:t>
            </a:r>
            <a:endParaRPr/>
          </a:p>
          <a:p>
            <a:pPr marL="0" lvl="0" indent="0" algn="l" rtl="0">
              <a:lnSpc>
                <a:spcPct val="90000"/>
              </a:lnSpc>
              <a:spcBef>
                <a:spcPts val="1000"/>
              </a:spcBef>
              <a:spcAft>
                <a:spcPts val="0"/>
              </a:spcAft>
              <a:buClr>
                <a:schemeClr val="dk1"/>
              </a:buClr>
              <a:buSzPts val="2800"/>
              <a:buNone/>
            </a:pPr>
            <a:endParaRPr/>
          </a:p>
        </p:txBody>
      </p:sp>
      <p:sp>
        <p:nvSpPr>
          <p:cNvPr id="223" name="Google Shape;22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Future Scope</a:t>
            </a:r>
            <a:endParaRPr/>
          </a:p>
        </p:txBody>
      </p:sp>
      <p:sp>
        <p:nvSpPr>
          <p:cNvPr id="229" name="Google Shape;229;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Still there are some future scope to this which we could work upon in order to overcome our drawbacks and update our system in the future such as :</a:t>
            </a:r>
            <a:endParaRPr/>
          </a:p>
          <a:p>
            <a:pPr marL="0" lvl="0" indent="0" algn="l" rtl="0">
              <a:lnSpc>
                <a:spcPct val="90000"/>
              </a:lnSpc>
              <a:spcBef>
                <a:spcPts val="1000"/>
              </a:spcBef>
              <a:spcAft>
                <a:spcPts val="0"/>
              </a:spcAft>
              <a:buClr>
                <a:schemeClr val="dk1"/>
              </a:buClr>
              <a:buSzPts val="2800"/>
              <a:buNone/>
            </a:pPr>
            <a:r>
              <a:rPr lang="en-US"/>
              <a:t>         1. IRIS Detection.</a:t>
            </a:r>
            <a:endParaRPr/>
          </a:p>
          <a:p>
            <a:pPr marL="0" lvl="0" indent="0" algn="l" rtl="0">
              <a:lnSpc>
                <a:spcPct val="90000"/>
              </a:lnSpc>
              <a:spcBef>
                <a:spcPts val="1000"/>
              </a:spcBef>
              <a:spcAft>
                <a:spcPts val="0"/>
              </a:spcAft>
              <a:buClr>
                <a:schemeClr val="dk1"/>
              </a:buClr>
              <a:buSzPts val="2800"/>
              <a:buNone/>
            </a:pPr>
            <a:r>
              <a:rPr lang="en-US"/>
              <a:t>         2. Twins Detection.</a:t>
            </a:r>
            <a:endParaRPr/>
          </a:p>
          <a:p>
            <a:pPr marL="0" lvl="0" indent="0" algn="l" rtl="0">
              <a:lnSpc>
                <a:spcPct val="90000"/>
              </a:lnSpc>
              <a:spcBef>
                <a:spcPts val="1000"/>
              </a:spcBef>
              <a:spcAft>
                <a:spcPts val="0"/>
              </a:spcAft>
              <a:buClr>
                <a:schemeClr val="dk1"/>
              </a:buClr>
              <a:buSzPts val="2800"/>
              <a:buNone/>
            </a:pPr>
            <a:r>
              <a:rPr lang="en-US"/>
              <a:t>         3. Level based Administration.</a:t>
            </a:r>
            <a:endParaRPr/>
          </a:p>
          <a:p>
            <a:pPr marL="0" lvl="0" indent="0" algn="l" rtl="0">
              <a:lnSpc>
                <a:spcPct val="90000"/>
              </a:lnSpc>
              <a:spcBef>
                <a:spcPts val="1000"/>
              </a:spcBef>
              <a:spcAft>
                <a:spcPts val="0"/>
              </a:spcAft>
              <a:buClr>
                <a:schemeClr val="dk1"/>
              </a:buClr>
              <a:buSzPts val="2800"/>
              <a:buNone/>
            </a:pPr>
            <a:r>
              <a:rPr lang="en-US"/>
              <a:t>         4. And lastly System Security.</a:t>
            </a:r>
            <a:endParaRPr/>
          </a:p>
          <a:p>
            <a:pPr marL="0" lvl="0" indent="0" algn="l" rtl="0">
              <a:lnSpc>
                <a:spcPct val="90000"/>
              </a:lnSpc>
              <a:spcBef>
                <a:spcPts val="1000"/>
              </a:spcBef>
              <a:spcAft>
                <a:spcPts val="0"/>
              </a:spcAft>
              <a:buClr>
                <a:schemeClr val="dk1"/>
              </a:buClr>
              <a:buSzPts val="2800"/>
              <a:buNone/>
            </a:pPr>
            <a:r>
              <a:rPr lang="en-US"/>
              <a:t>         5. Complete Cloud Based System.</a:t>
            </a:r>
            <a:endParaRPr/>
          </a:p>
          <a:p>
            <a:pPr marL="0" lvl="0" indent="0" algn="l" rtl="0">
              <a:lnSpc>
                <a:spcPct val="90000"/>
              </a:lnSpc>
              <a:spcBef>
                <a:spcPts val="1000"/>
              </a:spcBef>
              <a:spcAft>
                <a:spcPts val="0"/>
              </a:spcAft>
              <a:buClr>
                <a:schemeClr val="dk1"/>
              </a:buClr>
              <a:buSzPts val="2800"/>
              <a:buNone/>
            </a:pPr>
            <a:endParaRPr/>
          </a:p>
        </p:txBody>
      </p:sp>
      <p:sp>
        <p:nvSpPr>
          <p:cNvPr id="230" name="Google Shape;23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85676" y="365126"/>
            <a:ext cx="10515600" cy="97620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Outline</a:t>
            </a:r>
            <a:endParaRPr/>
          </a:p>
        </p:txBody>
      </p:sp>
      <p:sp>
        <p:nvSpPr>
          <p:cNvPr id="112" name="Google Shape;112;p15"/>
          <p:cNvSpPr txBox="1">
            <a:spLocks noGrp="1"/>
          </p:cNvSpPr>
          <p:nvPr>
            <p:ph type="body" idx="1"/>
          </p:nvPr>
        </p:nvSpPr>
        <p:spPr>
          <a:xfrm>
            <a:off x="838200" y="1588220"/>
            <a:ext cx="10515600" cy="495225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latin typeface="Times New Roman"/>
                <a:ea typeface="Times New Roman"/>
                <a:cs typeface="Times New Roman"/>
                <a:sym typeface="Times New Roman"/>
              </a:rPr>
              <a:t>Introduction to Project</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Problem Formulation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Objectives of the work </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Methodology used</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Results and Outputs</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Conclusion</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Future Scope</a:t>
            </a:r>
            <a:endParaRPr/>
          </a:p>
          <a:p>
            <a:pPr marL="228600" lvl="0" indent="-228600" algn="l" rtl="0">
              <a:lnSpc>
                <a:spcPct val="90000"/>
              </a:lnSpc>
              <a:spcBef>
                <a:spcPts val="1000"/>
              </a:spcBef>
              <a:spcAft>
                <a:spcPts val="0"/>
              </a:spcAft>
              <a:buClr>
                <a:schemeClr val="dk1"/>
              </a:buClr>
              <a:buSzPts val="2800"/>
              <a:buChar char="•"/>
            </a:pPr>
            <a:r>
              <a:rPr lang="en-US">
                <a:latin typeface="Times New Roman"/>
                <a:ea typeface="Times New Roman"/>
                <a:cs typeface="Times New Roman"/>
                <a:sym typeface="Times New Roman"/>
              </a:rPr>
              <a:t>References</a:t>
            </a:r>
            <a:endParaRPr/>
          </a:p>
          <a:p>
            <a:pPr marL="228600" lvl="0" indent="-50800" algn="l" rtl="0">
              <a:lnSpc>
                <a:spcPct val="90000"/>
              </a:lnSpc>
              <a:spcBef>
                <a:spcPts val="1000"/>
              </a:spcBef>
              <a:spcAft>
                <a:spcPts val="0"/>
              </a:spcAft>
              <a:buClr>
                <a:schemeClr val="dk1"/>
              </a:buClr>
              <a:buSzPts val="2800"/>
              <a:buNone/>
            </a:pPr>
            <a:endParaRPr/>
          </a:p>
        </p:txBody>
      </p:sp>
      <p:sp>
        <p:nvSpPr>
          <p:cNvPr id="113" name="Google Shape;11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236" name="Google Shape;236;p33"/>
          <p:cNvSpPr txBox="1">
            <a:spLocks noGrp="1"/>
          </p:cNvSpPr>
          <p:nvPr>
            <p:ph type="body" idx="1"/>
          </p:nvPr>
        </p:nvSpPr>
        <p:spPr>
          <a:xfrm>
            <a:off x="838200" y="1825625"/>
            <a:ext cx="10515600" cy="489585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Adelson, E. H., and Bergen, J. R. (1986) The Extraction of Spatio-Temporal Energy in Human and Machine Vision, Proceedings of Workshop on Motion: Representation and Analysis (pp. 151-155) Charleston, SC; May 7-9.</a:t>
            </a:r>
            <a:endParaRPr/>
          </a:p>
          <a:p>
            <a:pPr marL="0" lvl="0" indent="0" algn="l" rtl="0">
              <a:lnSpc>
                <a:spcPct val="90000"/>
              </a:lnSpc>
              <a:spcBef>
                <a:spcPts val="1000"/>
              </a:spcBef>
              <a:spcAft>
                <a:spcPts val="0"/>
              </a:spcAft>
              <a:buClr>
                <a:schemeClr val="dk1"/>
              </a:buClr>
              <a:buSzPts val="2800"/>
              <a:buNone/>
            </a:pPr>
            <a:r>
              <a:rPr lang="en-US"/>
              <a:t>•   Baron, R. J. (1981). Mechanisms of human facial recognition. International Journal of Man Machine Studies, 15:137-178.</a:t>
            </a:r>
            <a:endParaRPr/>
          </a:p>
          <a:p>
            <a:pPr marL="0" lvl="0" indent="0" algn="l" rtl="0">
              <a:lnSpc>
                <a:spcPct val="90000"/>
              </a:lnSpc>
              <a:spcBef>
                <a:spcPts val="1000"/>
              </a:spcBef>
              <a:spcAft>
                <a:spcPts val="0"/>
              </a:spcAft>
              <a:buClr>
                <a:schemeClr val="dk1"/>
              </a:buClr>
              <a:buSzPts val="2800"/>
              <a:buNone/>
            </a:pPr>
            <a:r>
              <a:rPr lang="en-US"/>
              <a:t>•   Beymer, D. and Poggio, T. (1995) Face Recognition From One Example View, A.I. Memo No. 1536, C.B.C.L. Paper No. 121. MIT.</a:t>
            </a:r>
            <a:endParaRPr/>
          </a:p>
          <a:p>
            <a:pPr marL="0" lvl="0" indent="0" algn="l" rtl="0">
              <a:lnSpc>
                <a:spcPct val="90000"/>
              </a:lnSpc>
              <a:spcBef>
                <a:spcPts val="1000"/>
              </a:spcBef>
              <a:spcAft>
                <a:spcPts val="0"/>
              </a:spcAft>
              <a:buClr>
                <a:schemeClr val="dk1"/>
              </a:buClr>
              <a:buSzPts val="2800"/>
              <a:buNone/>
            </a:pPr>
            <a:r>
              <a:rPr lang="en-US"/>
              <a:t>•    Goldstein, A.J., Harmon, L.D., and Lesk, A.B. (1971). Identification of human faces. In Proc. IEEE, Vol. 59, page 748.</a:t>
            </a:r>
            <a:endParaRPr/>
          </a:p>
          <a:p>
            <a:pPr marL="0" lvl="0" indent="0" algn="l" rtl="0">
              <a:lnSpc>
                <a:spcPct val="90000"/>
              </a:lnSpc>
              <a:spcBef>
                <a:spcPts val="1000"/>
              </a:spcBef>
              <a:spcAft>
                <a:spcPts val="0"/>
              </a:spcAft>
              <a:buClr>
                <a:schemeClr val="dk1"/>
              </a:buClr>
              <a:buSzPts val="2800"/>
              <a:buNone/>
            </a:pPr>
            <a:endParaRPr/>
          </a:p>
        </p:txBody>
      </p:sp>
      <p:sp>
        <p:nvSpPr>
          <p:cNvPr id="237" name="Google Shape;23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body" idx="1"/>
          </p:nvPr>
        </p:nvSpPr>
        <p:spPr>
          <a:xfrm>
            <a:off x="838200" y="238538"/>
            <a:ext cx="10515600" cy="634779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Bichsel, M. (1991). Strategies of Robust Objects Recognition for Automatic Identification of Human Faces. PhD thesis, , Eidgenossischen Technischen Hochschule, Zurich.</a:t>
            </a:r>
            <a:endParaRPr/>
          </a:p>
          <a:p>
            <a:pPr marL="0" lvl="0" indent="0" algn="l" rtl="0">
              <a:lnSpc>
                <a:spcPct val="90000"/>
              </a:lnSpc>
              <a:spcBef>
                <a:spcPts val="1000"/>
              </a:spcBef>
              <a:spcAft>
                <a:spcPts val="0"/>
              </a:spcAft>
              <a:buClr>
                <a:schemeClr val="dk1"/>
              </a:buClr>
              <a:buSzPts val="2800"/>
              <a:buNone/>
            </a:pPr>
            <a:r>
              <a:rPr lang="en-US"/>
              <a:t>•   Brennan, S. E. (1982) The caricature generator. M.S. Thesis. MIT. </a:t>
            </a:r>
            <a:endParaRPr/>
          </a:p>
          <a:p>
            <a:pPr marL="0" lvl="0" indent="0" algn="l" rtl="0">
              <a:lnSpc>
                <a:spcPct val="90000"/>
              </a:lnSpc>
              <a:spcBef>
                <a:spcPts val="1000"/>
              </a:spcBef>
              <a:spcAft>
                <a:spcPts val="0"/>
              </a:spcAft>
              <a:buClr>
                <a:schemeClr val="dk1"/>
              </a:buClr>
              <a:buSzPts val="2800"/>
              <a:buNone/>
            </a:pPr>
            <a:r>
              <a:rPr lang="en-US"/>
              <a:t>•   Brunelli, R. and Poggio, T. (1993), Face Recognition: Features versus Templates. IEEE Transactions on Pattern Analysis and Machine Intelligence, 15(10):1042-1052.</a:t>
            </a:r>
            <a:endParaRPr/>
          </a:p>
          <a:p>
            <a:pPr marL="0" lvl="0" indent="0" algn="l" rtl="0">
              <a:lnSpc>
                <a:spcPct val="90000"/>
              </a:lnSpc>
              <a:spcBef>
                <a:spcPts val="1000"/>
              </a:spcBef>
              <a:spcAft>
                <a:spcPts val="0"/>
              </a:spcAft>
              <a:buClr>
                <a:schemeClr val="dk1"/>
              </a:buClr>
              <a:buSzPts val="2800"/>
              <a:buNone/>
            </a:pPr>
            <a:r>
              <a:rPr lang="en-US"/>
              <a:t>•   Craw, I., Ellis, H., and Lishman, J.R. (1987). Automatic extraction of face features. Pattern Recognition Letters, 5:183-187, February.</a:t>
            </a:r>
            <a:endParaRPr/>
          </a:p>
          <a:p>
            <a:pPr marL="0" lvl="0" indent="0" algn="l" rtl="0">
              <a:lnSpc>
                <a:spcPct val="90000"/>
              </a:lnSpc>
              <a:spcBef>
                <a:spcPts val="1000"/>
              </a:spcBef>
              <a:spcAft>
                <a:spcPts val="0"/>
              </a:spcAft>
              <a:buClr>
                <a:schemeClr val="dk1"/>
              </a:buClr>
              <a:buSzPts val="2800"/>
              <a:buNone/>
            </a:pPr>
            <a:r>
              <a:rPr lang="en-US"/>
              <a:t>•  Deffenbacher K.A., Johanson J., and O'Toole A.J. (1998) Facial ageing, attractiveness, and distinctiveness. Perception. 27(10):1233-1243.</a:t>
            </a:r>
            <a:endParaRPr/>
          </a:p>
          <a:p>
            <a:pPr marL="0" lvl="0" indent="0" algn="l" rtl="0">
              <a:lnSpc>
                <a:spcPct val="90000"/>
              </a:lnSpc>
              <a:spcBef>
                <a:spcPts val="1000"/>
              </a:spcBef>
              <a:spcAft>
                <a:spcPts val="0"/>
              </a:spcAft>
              <a:buClr>
                <a:schemeClr val="dk1"/>
              </a:buClr>
              <a:buSzPts val="2800"/>
              <a:buNone/>
            </a:pPr>
            <a:r>
              <a:rPr lang="en-US"/>
              <a:t>•   Dunteman, G.H. (1989) Principal Component Analysis. Sage Publications.Frank.</a:t>
            </a:r>
            <a:endParaRPr/>
          </a:p>
          <a:p>
            <a:pPr marL="0" lvl="0" indent="0" algn="l" rtl="0">
              <a:lnSpc>
                <a:spcPct val="90000"/>
              </a:lnSpc>
              <a:spcBef>
                <a:spcPts val="1000"/>
              </a:spcBef>
              <a:spcAft>
                <a:spcPts val="0"/>
              </a:spcAft>
              <a:buClr>
                <a:schemeClr val="dk1"/>
              </a:buClr>
              <a:buSzPts val="2800"/>
              <a:buNone/>
            </a:pPr>
            <a:r>
              <a:rPr lang="en-US"/>
              <a:t> </a:t>
            </a:r>
            <a:endParaRPr/>
          </a:p>
          <a:p>
            <a:pPr marL="0" lvl="0" indent="0" algn="l" rtl="0">
              <a:lnSpc>
                <a:spcPct val="90000"/>
              </a:lnSpc>
              <a:spcBef>
                <a:spcPts val="1000"/>
              </a:spcBef>
              <a:spcAft>
                <a:spcPts val="0"/>
              </a:spcAft>
              <a:buClr>
                <a:schemeClr val="dk1"/>
              </a:buClr>
              <a:buSzPts val="2800"/>
              <a:buNone/>
            </a:pPr>
            <a:endParaRPr/>
          </a:p>
        </p:txBody>
      </p:sp>
      <p:sp>
        <p:nvSpPr>
          <p:cNvPr id="243" name="Google Shape;243;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body" idx="1"/>
          </p:nvPr>
        </p:nvSpPr>
        <p:spPr>
          <a:xfrm>
            <a:off x="838200" y="265042"/>
            <a:ext cx="10515600" cy="63080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H. and Althoen, S. (1994). Statistics: Concepts and applications. Cambridge University Press. p.110. </a:t>
            </a:r>
            <a:endParaRPr/>
          </a:p>
          <a:p>
            <a:pPr marL="0" lvl="0" indent="0" algn="l" rtl="0">
              <a:lnSpc>
                <a:spcPct val="90000"/>
              </a:lnSpc>
              <a:spcBef>
                <a:spcPts val="1000"/>
              </a:spcBef>
              <a:spcAft>
                <a:spcPts val="0"/>
              </a:spcAft>
              <a:buClr>
                <a:schemeClr val="dk1"/>
              </a:buClr>
              <a:buSzPts val="2800"/>
              <a:buNone/>
            </a:pPr>
            <a:r>
              <a:rPr lang="en-US"/>
              <a:t>•    Gauthier, I., Behrmann, M. and Tarr, M. (1999). Can face recognition really be dissociated from object recognition? Journal of Cognitive Neuroscience, in press.</a:t>
            </a:r>
            <a:endParaRPr/>
          </a:p>
          <a:p>
            <a:pPr marL="0" lvl="0" indent="0" algn="l" rtl="0">
              <a:lnSpc>
                <a:spcPct val="90000"/>
              </a:lnSpc>
              <a:spcBef>
                <a:spcPts val="1000"/>
              </a:spcBef>
              <a:spcAft>
                <a:spcPts val="0"/>
              </a:spcAft>
              <a:buClr>
                <a:schemeClr val="dk1"/>
              </a:buClr>
              <a:buSzPts val="2800"/>
              <a:buNone/>
            </a:pPr>
            <a:r>
              <a:rPr lang="en-US"/>
              <a:t>•    de Haan, M., Johnson, M.H. and Maurer D. (1998) Recognition of individual faces and average face prototypes by 1- and 3- month-old infants. Centre for Brain and Cognitive Development, Department of Psychology, Birkbeck College.</a:t>
            </a:r>
            <a:endParaRPr/>
          </a:p>
        </p:txBody>
      </p:sp>
      <p:sp>
        <p:nvSpPr>
          <p:cNvPr id="249" name="Google Shape;24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Introduction to Project</a:t>
            </a:r>
            <a:endParaRPr/>
          </a:p>
        </p:txBody>
      </p:sp>
      <p:sp>
        <p:nvSpPr>
          <p:cNvPr id="119" name="Google Shape;1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400" dirty="0"/>
              <a:t>This project is aimed at developing the attendance to be taken automatically without any physical processing. </a:t>
            </a:r>
            <a:endParaRPr dirty="0"/>
          </a:p>
          <a:p>
            <a:pPr marL="228600" lvl="0" indent="-228600" algn="l" rtl="0">
              <a:lnSpc>
                <a:spcPct val="90000"/>
              </a:lnSpc>
              <a:spcBef>
                <a:spcPts val="1000"/>
              </a:spcBef>
              <a:spcAft>
                <a:spcPts val="0"/>
              </a:spcAft>
              <a:buClr>
                <a:schemeClr val="dk1"/>
              </a:buClr>
              <a:buSzPct val="100000"/>
              <a:buChar char="•"/>
            </a:pPr>
            <a:r>
              <a:rPr lang="en-US" sz="2400" dirty="0"/>
              <a:t>The System will use the camera for recognition and it will keep a record of the person with time stamp.</a:t>
            </a:r>
            <a:endParaRPr dirty="0"/>
          </a:p>
          <a:p>
            <a:pPr marL="228600" lvl="0" indent="-228600" algn="l" rtl="0">
              <a:lnSpc>
                <a:spcPct val="90000"/>
              </a:lnSpc>
              <a:spcBef>
                <a:spcPts val="1000"/>
              </a:spcBef>
              <a:spcAft>
                <a:spcPts val="0"/>
              </a:spcAft>
              <a:buClr>
                <a:schemeClr val="dk1"/>
              </a:buClr>
              <a:buSzPct val="100000"/>
              <a:buChar char="•"/>
            </a:pPr>
            <a:r>
              <a:rPr lang="en-US" sz="2400" dirty="0"/>
              <a:t>It can take place of the manual attendance system in all the organization, But at present as an example we have decided to refer the system for Educational Attendance system for better understanding.</a:t>
            </a:r>
            <a:endParaRPr dirty="0"/>
          </a:p>
          <a:p>
            <a:pPr marL="228600" lvl="0" indent="-228600" algn="l" rtl="0">
              <a:lnSpc>
                <a:spcPct val="90000"/>
              </a:lnSpc>
              <a:spcBef>
                <a:spcPts val="1000"/>
              </a:spcBef>
              <a:spcAft>
                <a:spcPts val="0"/>
              </a:spcAft>
              <a:buClr>
                <a:schemeClr val="dk1"/>
              </a:buClr>
              <a:buSzPct val="100000"/>
              <a:buChar char="•"/>
            </a:pPr>
            <a:r>
              <a:rPr lang="en-US" sz="2400" dirty="0"/>
              <a:t>This system is very fast and efficient that with in a second it can recognize multiple faces visible in the camera and store them with there Unique id and time stamp. </a:t>
            </a:r>
            <a:endParaRPr dirty="0"/>
          </a:p>
          <a:p>
            <a:pPr marL="228600" lvl="0" indent="-228600" algn="l" rtl="0">
              <a:lnSpc>
                <a:spcPct val="90000"/>
              </a:lnSpc>
              <a:spcBef>
                <a:spcPts val="1000"/>
              </a:spcBef>
              <a:spcAft>
                <a:spcPts val="0"/>
              </a:spcAft>
              <a:buClr>
                <a:schemeClr val="dk1"/>
              </a:buClr>
              <a:buSzPct val="100000"/>
              <a:buChar char="•"/>
            </a:pPr>
            <a:r>
              <a:rPr lang="en-US" sz="2400" dirty="0"/>
              <a:t>Some famous technologies it is using are </a:t>
            </a:r>
            <a:endParaRPr dirty="0"/>
          </a:p>
          <a:p>
            <a:pPr marL="0" lvl="0" indent="0" algn="l" rtl="0">
              <a:lnSpc>
                <a:spcPct val="90000"/>
              </a:lnSpc>
              <a:spcBef>
                <a:spcPts val="1000"/>
              </a:spcBef>
              <a:spcAft>
                <a:spcPts val="0"/>
              </a:spcAft>
              <a:buClr>
                <a:schemeClr val="dk1"/>
              </a:buClr>
              <a:buSzPct val="100000"/>
              <a:buNone/>
            </a:pPr>
            <a:r>
              <a:rPr lang="en-US" sz="2400" dirty="0"/>
              <a:t>-&gt; Artificial Intelligence </a:t>
            </a:r>
            <a:endParaRPr dirty="0"/>
          </a:p>
          <a:p>
            <a:pPr marL="0" lvl="0" indent="0" algn="l" rtl="0">
              <a:lnSpc>
                <a:spcPct val="90000"/>
              </a:lnSpc>
              <a:spcBef>
                <a:spcPts val="1000"/>
              </a:spcBef>
              <a:spcAft>
                <a:spcPts val="0"/>
              </a:spcAft>
              <a:buClr>
                <a:schemeClr val="dk1"/>
              </a:buClr>
              <a:buSzPct val="100000"/>
              <a:buNone/>
            </a:pPr>
            <a:r>
              <a:rPr lang="en-US" sz="2400" dirty="0"/>
              <a:t>-&gt;Machine Learning</a:t>
            </a:r>
            <a:endParaRPr dirty="0"/>
          </a:p>
          <a:p>
            <a:pPr marL="0" lvl="0" indent="0" algn="l" rtl="0">
              <a:lnSpc>
                <a:spcPct val="90000"/>
              </a:lnSpc>
              <a:spcBef>
                <a:spcPts val="1000"/>
              </a:spcBef>
              <a:spcAft>
                <a:spcPts val="0"/>
              </a:spcAft>
              <a:buClr>
                <a:schemeClr val="dk1"/>
              </a:buClr>
              <a:buSzPct val="100000"/>
              <a:buNone/>
            </a:pPr>
            <a:r>
              <a:rPr lang="en-US" sz="2400" dirty="0"/>
              <a:t>-&gt;Database (Localhost)</a:t>
            </a:r>
            <a:endParaRPr dirty="0"/>
          </a:p>
          <a:p>
            <a:pPr marL="0" lvl="0" indent="0" algn="l" rtl="0">
              <a:lnSpc>
                <a:spcPct val="90000"/>
              </a:lnSpc>
              <a:spcBef>
                <a:spcPts val="1000"/>
              </a:spcBef>
              <a:spcAft>
                <a:spcPts val="0"/>
              </a:spcAft>
              <a:buClr>
                <a:schemeClr val="dk1"/>
              </a:buClr>
              <a:buSzPct val="100000"/>
              <a:buNone/>
            </a:pPr>
            <a:endParaRPr sz="2400" dirty="0"/>
          </a:p>
          <a:p>
            <a:pPr marL="228600" lvl="0" indent="-87629" algn="l" rtl="0">
              <a:lnSpc>
                <a:spcPct val="90000"/>
              </a:lnSpc>
              <a:spcBef>
                <a:spcPts val="1000"/>
              </a:spcBef>
              <a:spcAft>
                <a:spcPts val="0"/>
              </a:spcAft>
              <a:buClr>
                <a:schemeClr val="dk1"/>
              </a:buClr>
              <a:buSzPct val="100000"/>
              <a:buNone/>
            </a:pPr>
            <a:endParaRPr sz="2400" dirty="0"/>
          </a:p>
          <a:p>
            <a:pPr marL="228600" lvl="0" indent="-64135" algn="l" rtl="0">
              <a:lnSpc>
                <a:spcPct val="90000"/>
              </a:lnSpc>
              <a:spcBef>
                <a:spcPts val="1000"/>
              </a:spcBef>
              <a:spcAft>
                <a:spcPts val="0"/>
              </a:spcAft>
              <a:buClr>
                <a:schemeClr val="dk1"/>
              </a:buClr>
              <a:buSzPct val="100000"/>
              <a:buNone/>
            </a:pPr>
            <a:endParaRPr dirty="0"/>
          </a:p>
        </p:txBody>
      </p:sp>
      <p:sp>
        <p:nvSpPr>
          <p:cNvPr id="120" name="Google Shape;1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body" idx="1"/>
          </p:nvPr>
        </p:nvSpPr>
        <p:spPr>
          <a:xfrm>
            <a:off x="838200" y="490330"/>
            <a:ext cx="10515600" cy="568663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The software used in this project.</a:t>
            </a:r>
            <a:endParaRPr dirty="0"/>
          </a:p>
          <a:p>
            <a:pPr marL="0" lvl="0" indent="0" algn="l" rtl="0">
              <a:lnSpc>
                <a:spcPct val="90000"/>
              </a:lnSpc>
              <a:spcBef>
                <a:spcPts val="1000"/>
              </a:spcBef>
              <a:spcAft>
                <a:spcPts val="0"/>
              </a:spcAft>
              <a:buClr>
                <a:schemeClr val="dk1"/>
              </a:buClr>
              <a:buSzPts val="2800"/>
              <a:buNone/>
            </a:pPr>
            <a:r>
              <a:rPr lang="en-US" dirty="0"/>
              <a:t>      -</a:t>
            </a:r>
            <a:r>
              <a:rPr lang="en-US" dirty="0" err="1"/>
              <a:t>Pycharm</a:t>
            </a:r>
            <a:r>
              <a:rPr lang="en-US" dirty="0"/>
              <a:t> (Python IDE) </a:t>
            </a:r>
            <a:endParaRPr dirty="0"/>
          </a:p>
          <a:p>
            <a:pPr marL="0" lvl="0" indent="0" algn="l" rtl="0">
              <a:lnSpc>
                <a:spcPct val="90000"/>
              </a:lnSpc>
              <a:spcBef>
                <a:spcPts val="1000"/>
              </a:spcBef>
              <a:spcAft>
                <a:spcPts val="0"/>
              </a:spcAft>
              <a:buClr>
                <a:schemeClr val="dk1"/>
              </a:buClr>
              <a:buSzPts val="2800"/>
              <a:buNone/>
            </a:pPr>
            <a:r>
              <a:rPr lang="en-US" dirty="0"/>
              <a:t>      -</a:t>
            </a:r>
            <a:r>
              <a:rPr lang="en-US" dirty="0" err="1"/>
              <a:t>Xampp</a:t>
            </a:r>
            <a:r>
              <a:rPr lang="en-US" dirty="0"/>
              <a:t> Server(Database)  </a:t>
            </a:r>
            <a:endParaRPr dirty="0"/>
          </a:p>
          <a:p>
            <a:pPr marL="0" lvl="0" indent="0" algn="l" rtl="0">
              <a:lnSpc>
                <a:spcPct val="90000"/>
              </a:lnSpc>
              <a:spcBef>
                <a:spcPts val="1000"/>
              </a:spcBef>
              <a:spcAft>
                <a:spcPts val="0"/>
              </a:spcAft>
              <a:buClr>
                <a:schemeClr val="dk1"/>
              </a:buClr>
              <a:buSzPts val="2800"/>
              <a:buNone/>
            </a:pPr>
            <a:r>
              <a:rPr lang="en-US" dirty="0"/>
              <a:t>      -Python3.8 version </a:t>
            </a:r>
            <a:endParaRPr dirty="0"/>
          </a:p>
          <a:p>
            <a:pPr marL="228600" lvl="0" indent="-228600" algn="l" rtl="0">
              <a:lnSpc>
                <a:spcPct val="90000"/>
              </a:lnSpc>
              <a:spcBef>
                <a:spcPts val="1000"/>
              </a:spcBef>
              <a:spcAft>
                <a:spcPts val="0"/>
              </a:spcAft>
              <a:buClr>
                <a:schemeClr val="dk1"/>
              </a:buClr>
              <a:buSzPts val="2800"/>
              <a:buChar char="•"/>
            </a:pPr>
            <a:r>
              <a:rPr lang="en-US" dirty="0"/>
              <a:t>The hardware used in this project.</a:t>
            </a:r>
            <a:endParaRPr dirty="0"/>
          </a:p>
          <a:p>
            <a:pPr marL="0" lvl="0" indent="0" algn="l" rtl="0">
              <a:lnSpc>
                <a:spcPct val="90000"/>
              </a:lnSpc>
              <a:spcBef>
                <a:spcPts val="1000"/>
              </a:spcBef>
              <a:spcAft>
                <a:spcPts val="0"/>
              </a:spcAft>
              <a:buClr>
                <a:schemeClr val="dk1"/>
              </a:buClr>
              <a:buSzPts val="2800"/>
              <a:buNone/>
            </a:pPr>
            <a:r>
              <a:rPr lang="en-US" dirty="0"/>
              <a:t>      -Device with 4+ GB RAM • 512+ GB ROM </a:t>
            </a:r>
            <a:endParaRPr dirty="0"/>
          </a:p>
          <a:p>
            <a:pPr marL="0" lvl="0" indent="0" algn="l" rtl="0">
              <a:lnSpc>
                <a:spcPct val="90000"/>
              </a:lnSpc>
              <a:spcBef>
                <a:spcPts val="1000"/>
              </a:spcBef>
              <a:spcAft>
                <a:spcPts val="0"/>
              </a:spcAft>
              <a:buClr>
                <a:schemeClr val="dk1"/>
              </a:buClr>
              <a:buSzPts val="2800"/>
              <a:buNone/>
            </a:pPr>
            <a:r>
              <a:rPr lang="en-US" dirty="0"/>
              <a:t>      -HD Camera.</a:t>
            </a:r>
          </a:p>
          <a:p>
            <a:pPr marL="0" lvl="0" indent="0" algn="l" rtl="0">
              <a:lnSpc>
                <a:spcPct val="90000"/>
              </a:lnSpc>
              <a:spcBef>
                <a:spcPts val="1000"/>
              </a:spcBef>
              <a:spcAft>
                <a:spcPts val="0"/>
              </a:spcAft>
              <a:buClr>
                <a:schemeClr val="dk1"/>
              </a:buClr>
              <a:buSzPts val="2800"/>
              <a:buNone/>
            </a:pPr>
            <a:r>
              <a:rPr lang="en-US" dirty="0"/>
              <a:t>      - Graphic Card </a:t>
            </a:r>
            <a:endParaRPr dirty="0"/>
          </a:p>
          <a:p>
            <a:pPr marL="0" lvl="0" indent="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p:txBody>
      </p:sp>
      <p:sp>
        <p:nvSpPr>
          <p:cNvPr id="126" name="Google Shape;12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Problem Formulation</a:t>
            </a:r>
            <a:endParaRPr/>
          </a:p>
        </p:txBody>
      </p:sp>
      <p:sp>
        <p:nvSpPr>
          <p:cNvPr id="132" name="Google Shape;13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Issue with the storing of recognized faces and there marked attendance, It is a great issue to handle the large amount of data generated due to which it’s efficiency is lacking.</a:t>
            </a:r>
            <a:endParaRPr/>
          </a:p>
          <a:p>
            <a:pPr marL="228600" lvl="0" indent="-228600" algn="l" rtl="0">
              <a:lnSpc>
                <a:spcPct val="90000"/>
              </a:lnSpc>
              <a:spcBef>
                <a:spcPts val="1000"/>
              </a:spcBef>
              <a:spcAft>
                <a:spcPts val="0"/>
              </a:spcAft>
              <a:buClr>
                <a:schemeClr val="dk1"/>
              </a:buClr>
              <a:buSzPts val="2800"/>
              <a:buChar char="•"/>
            </a:pPr>
            <a:r>
              <a:rPr lang="en-US"/>
              <a:t>Another issue was how to make the student mandatory to attend the session for at least 40 -45 min out of 50 min, Because the issue was if the student enter the class after 20 min then also it’s attendance was marked.</a:t>
            </a:r>
            <a:endParaRPr/>
          </a:p>
          <a:p>
            <a:pPr marL="228600" lvl="0" indent="-228600" algn="l" rtl="0">
              <a:lnSpc>
                <a:spcPct val="90000"/>
              </a:lnSpc>
              <a:spcBef>
                <a:spcPts val="1000"/>
              </a:spcBef>
              <a:spcAft>
                <a:spcPts val="0"/>
              </a:spcAft>
              <a:buClr>
                <a:schemeClr val="dk1"/>
              </a:buClr>
              <a:buSzPts val="2800"/>
              <a:buChar char="•"/>
            </a:pPr>
            <a:r>
              <a:rPr lang="en-US"/>
              <a:t>One more issue we faced that if the face of the student is changed, suppose (During registration the student has no beard, and after that he has kept the beard), wearing and non-wearing of specs, Twins. </a:t>
            </a:r>
            <a:endParaRPr/>
          </a:p>
          <a:p>
            <a:pPr marL="228600" lvl="0" indent="-50800" algn="l" rtl="0">
              <a:lnSpc>
                <a:spcPct val="90000"/>
              </a:lnSpc>
              <a:spcBef>
                <a:spcPts val="1000"/>
              </a:spcBef>
              <a:spcAft>
                <a:spcPts val="0"/>
              </a:spcAft>
              <a:buClr>
                <a:schemeClr val="dk1"/>
              </a:buClr>
              <a:buSzPts val="2800"/>
              <a:buNone/>
            </a:pPr>
            <a:endParaRPr/>
          </a:p>
        </p:txBody>
      </p:sp>
      <p:sp>
        <p:nvSpPr>
          <p:cNvPr id="133" name="Google Shape;13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Objectives</a:t>
            </a:r>
            <a:endParaRPr/>
          </a:p>
        </p:txBody>
      </p:sp>
      <p:sp>
        <p:nvSpPr>
          <p:cNvPr id="139" name="Google Shape;139;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 The main objective of our project is to construct a face detection system which reduces manual efforts and provide the most efficient and smooth attendance system.</a:t>
            </a:r>
            <a:endParaRPr/>
          </a:p>
          <a:p>
            <a:pPr marL="0" lvl="0" indent="0" algn="l" rtl="0">
              <a:lnSpc>
                <a:spcPct val="90000"/>
              </a:lnSpc>
              <a:spcBef>
                <a:spcPts val="1000"/>
              </a:spcBef>
              <a:spcAft>
                <a:spcPts val="0"/>
              </a:spcAft>
              <a:buClr>
                <a:schemeClr val="dk1"/>
              </a:buClr>
              <a:buSzPts val="2800"/>
              <a:buNone/>
            </a:pPr>
            <a:r>
              <a:rPr lang="en-US"/>
              <a:t>* This research helps to save time.</a:t>
            </a:r>
            <a:endParaRPr/>
          </a:p>
          <a:p>
            <a:pPr marL="0" lvl="0" indent="0" algn="l" rtl="0">
              <a:lnSpc>
                <a:spcPct val="90000"/>
              </a:lnSpc>
              <a:spcBef>
                <a:spcPts val="1000"/>
              </a:spcBef>
              <a:spcAft>
                <a:spcPts val="0"/>
              </a:spcAft>
              <a:buClr>
                <a:schemeClr val="dk1"/>
              </a:buClr>
              <a:buSzPts val="2800"/>
              <a:buNone/>
            </a:pPr>
            <a:r>
              <a:rPr lang="en-US"/>
              <a:t>* We keep a motive to eradicate expenses spent on taking attendance.</a:t>
            </a:r>
            <a:endParaRPr/>
          </a:p>
          <a:p>
            <a:pPr marL="0" lvl="0" indent="0" algn="l" rtl="0">
              <a:lnSpc>
                <a:spcPct val="90000"/>
              </a:lnSpc>
              <a:spcBef>
                <a:spcPts val="1000"/>
              </a:spcBef>
              <a:spcAft>
                <a:spcPts val="0"/>
              </a:spcAft>
              <a:buClr>
                <a:schemeClr val="dk1"/>
              </a:buClr>
              <a:buSzPts val="2800"/>
              <a:buNone/>
            </a:pPr>
            <a:r>
              <a:rPr lang="en-US"/>
              <a:t>* It prevents mal activities such as proxy.</a:t>
            </a:r>
            <a:endParaRPr/>
          </a:p>
          <a:p>
            <a:pPr marL="0" lvl="0" indent="0" algn="l" rtl="0">
              <a:lnSpc>
                <a:spcPct val="90000"/>
              </a:lnSpc>
              <a:spcBef>
                <a:spcPts val="1000"/>
              </a:spcBef>
              <a:spcAft>
                <a:spcPts val="0"/>
              </a:spcAft>
              <a:buClr>
                <a:schemeClr val="dk1"/>
              </a:buClr>
              <a:buSzPts val="2800"/>
              <a:buNone/>
            </a:pPr>
            <a:r>
              <a:rPr lang="en-US"/>
              <a:t>* It provides the record at any instance of time.</a:t>
            </a:r>
            <a:endParaRPr/>
          </a:p>
          <a:p>
            <a:pPr marL="0" lvl="0" indent="0" algn="l" rtl="0">
              <a:lnSpc>
                <a:spcPct val="90000"/>
              </a:lnSpc>
              <a:spcBef>
                <a:spcPts val="1000"/>
              </a:spcBef>
              <a:spcAft>
                <a:spcPts val="0"/>
              </a:spcAft>
              <a:buClr>
                <a:schemeClr val="dk1"/>
              </a:buClr>
              <a:buSzPts val="2800"/>
              <a:buNone/>
            </a:pPr>
            <a:endParaRPr/>
          </a:p>
        </p:txBody>
      </p:sp>
      <p:sp>
        <p:nvSpPr>
          <p:cNvPr id="140" name="Google Shape;14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838200" y="19187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Methodology used</a:t>
            </a:r>
            <a:endParaRPr/>
          </a:p>
        </p:txBody>
      </p:sp>
      <p:pic>
        <p:nvPicPr>
          <p:cNvPr id="146" name="Google Shape;146;p20"/>
          <p:cNvPicPr preferRelativeResize="0">
            <a:picLocks noGrp="1"/>
          </p:cNvPicPr>
          <p:nvPr>
            <p:ph type="body" idx="1"/>
          </p:nvPr>
        </p:nvPicPr>
        <p:blipFill rotWithShape="1">
          <a:blip r:embed="rId3">
            <a:alphaModFix/>
          </a:blip>
          <a:srcRect/>
          <a:stretch/>
        </p:blipFill>
        <p:spPr>
          <a:xfrm>
            <a:off x="838200" y="2060289"/>
            <a:ext cx="10515600" cy="3882009"/>
          </a:xfrm>
          <a:prstGeom prst="rect">
            <a:avLst/>
          </a:prstGeom>
          <a:noFill/>
          <a:ln>
            <a:noFill/>
          </a:ln>
        </p:spPr>
      </p:pic>
      <p:sp>
        <p:nvSpPr>
          <p:cNvPr id="147" name="Google Shape;14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body" idx="1"/>
          </p:nvPr>
        </p:nvSpPr>
        <p:spPr>
          <a:xfrm>
            <a:off x="838200" y="463826"/>
            <a:ext cx="10515600" cy="568663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This project is equipped with some of the latest technologies and software   such as Pycharm and XAMPP server.</a:t>
            </a:r>
            <a:endParaRPr/>
          </a:p>
          <a:p>
            <a:pPr marL="228600" lvl="0" indent="-228600" algn="l" rtl="0">
              <a:lnSpc>
                <a:spcPct val="90000"/>
              </a:lnSpc>
              <a:spcBef>
                <a:spcPts val="1000"/>
              </a:spcBef>
              <a:spcAft>
                <a:spcPts val="0"/>
              </a:spcAft>
              <a:buClr>
                <a:schemeClr val="dk1"/>
              </a:buClr>
              <a:buSzPts val="2800"/>
              <a:buChar char="•"/>
            </a:pPr>
            <a:r>
              <a:rPr lang="en-US"/>
              <a:t>This project even consists of tkinter it is GUI frame work of python for the presentation of our work.</a:t>
            </a:r>
            <a:endParaRPr/>
          </a:p>
          <a:p>
            <a:pPr marL="228600" lvl="0" indent="-228600" algn="l" rtl="0">
              <a:lnSpc>
                <a:spcPct val="90000"/>
              </a:lnSpc>
              <a:spcBef>
                <a:spcPts val="1000"/>
              </a:spcBef>
              <a:spcAft>
                <a:spcPts val="0"/>
              </a:spcAft>
              <a:buClr>
                <a:schemeClr val="dk1"/>
              </a:buClr>
              <a:buSzPts val="2800"/>
              <a:buChar char="•"/>
            </a:pPr>
            <a:r>
              <a:rPr lang="en-US"/>
              <a:t>For the face and eye recognition we are using LBPH algorithm.</a:t>
            </a:r>
            <a:endParaRPr/>
          </a:p>
          <a:p>
            <a:pPr marL="228600" lvl="0" indent="-228600" algn="l" rtl="0">
              <a:lnSpc>
                <a:spcPct val="90000"/>
              </a:lnSpc>
              <a:spcBef>
                <a:spcPts val="1000"/>
              </a:spcBef>
              <a:spcAft>
                <a:spcPts val="0"/>
              </a:spcAft>
              <a:buClr>
                <a:schemeClr val="dk1"/>
              </a:buClr>
              <a:buSzPts val="2800"/>
              <a:buChar char="•"/>
            </a:pPr>
            <a:r>
              <a:rPr lang="en-US"/>
              <a:t>Using xampp server as a data base for python programing, we are using opencv is one of the frame work of the python to capture the screen shot and operating the camera.</a:t>
            </a:r>
            <a:endParaRPr/>
          </a:p>
          <a:p>
            <a:pPr marL="228600" lvl="0" indent="-228600" algn="l" rtl="0">
              <a:lnSpc>
                <a:spcPct val="90000"/>
              </a:lnSpc>
              <a:spcBef>
                <a:spcPts val="1000"/>
              </a:spcBef>
              <a:spcAft>
                <a:spcPts val="0"/>
              </a:spcAft>
              <a:buClr>
                <a:schemeClr val="dk1"/>
              </a:buClr>
              <a:buSzPts val="2800"/>
              <a:buChar char="•"/>
            </a:pPr>
            <a:r>
              <a:rPr lang="en-US"/>
              <a:t>In this project we are using the CCTV cameras that is having high capacity to scan the faces. </a:t>
            </a:r>
            <a:endParaRPr/>
          </a:p>
          <a:p>
            <a:pPr marL="228600" lvl="0" indent="-228600" algn="l" rtl="0">
              <a:lnSpc>
                <a:spcPct val="90000"/>
              </a:lnSpc>
              <a:spcBef>
                <a:spcPts val="1000"/>
              </a:spcBef>
              <a:spcAft>
                <a:spcPts val="0"/>
              </a:spcAft>
              <a:buClr>
                <a:schemeClr val="dk1"/>
              </a:buClr>
              <a:buSzPts val="2800"/>
              <a:buChar char="•"/>
            </a:pPr>
            <a:r>
              <a:rPr lang="en-US"/>
              <a:t>.txt sheets to store the data of the faces captured by the camera and then the attendance will be marked automatically. </a:t>
            </a:r>
            <a:endParaRPr/>
          </a:p>
        </p:txBody>
      </p:sp>
      <p:sp>
        <p:nvSpPr>
          <p:cNvPr id="153" name="Google Shape;1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162339" y="251791"/>
            <a:ext cx="10515600" cy="9449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 and Outputs </a:t>
            </a:r>
            <a:endParaRPr/>
          </a:p>
        </p:txBody>
      </p:sp>
      <p:sp>
        <p:nvSpPr>
          <p:cNvPr id="159" name="Google Shape;15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60" name="Google Shape;160;p22"/>
          <p:cNvSpPr txBox="1">
            <a:spLocks noGrp="1"/>
          </p:cNvSpPr>
          <p:nvPr>
            <p:ph type="body" idx="1"/>
          </p:nvPr>
        </p:nvSpPr>
        <p:spPr>
          <a:xfrm>
            <a:off x="371061" y="1196699"/>
            <a:ext cx="10982739" cy="4967011"/>
          </a:xfrm>
          <a:prstGeom prst="rect">
            <a:avLst/>
          </a:prstGeom>
          <a:noFill/>
          <a:ln>
            <a:noFill/>
          </a:ln>
        </p:spPr>
        <p:txBody>
          <a:bodyPr spcFirstLastPara="1" wrap="square" lIns="91425" tIns="45700" rIns="91425" bIns="45700" anchor="t" anchorCtr="0">
            <a:normAutofit fontScale="25000" lnSpcReduction="20000"/>
          </a:bodyPr>
          <a:lstStyle/>
          <a:p>
            <a:pPr marL="457200" lvl="0" indent="-347569" algn="l" rtl="0">
              <a:lnSpc>
                <a:spcPct val="90000"/>
              </a:lnSpc>
              <a:spcBef>
                <a:spcPts val="0"/>
              </a:spcBef>
              <a:spcAft>
                <a:spcPts val="0"/>
              </a:spcAft>
              <a:buSzPct val="88227"/>
              <a:buFont typeface="Times New Roman"/>
              <a:buChar char="•"/>
            </a:pPr>
            <a:r>
              <a:rPr lang="en-US" sz="8494">
                <a:latin typeface="Times New Roman"/>
                <a:ea typeface="Times New Roman"/>
                <a:cs typeface="Times New Roman"/>
                <a:sym typeface="Times New Roman"/>
              </a:rPr>
              <a:t>This Software has been proposed for maintaining the attendance record. The main motive behind the implementation of this software is to remove all the drawbacks which have been related to manual attendance machine.</a:t>
            </a:r>
            <a:endParaRPr sz="8494">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8494">
              <a:latin typeface="Times New Roman"/>
              <a:ea typeface="Times New Roman"/>
              <a:cs typeface="Times New Roman"/>
              <a:sym typeface="Times New Roman"/>
            </a:endParaRPr>
          </a:p>
          <a:p>
            <a:pPr marL="457200" lvl="0" indent="-347569" algn="l" rtl="0">
              <a:lnSpc>
                <a:spcPct val="90000"/>
              </a:lnSpc>
              <a:spcBef>
                <a:spcPts val="0"/>
              </a:spcBef>
              <a:spcAft>
                <a:spcPts val="0"/>
              </a:spcAft>
              <a:buSzPct val="88227"/>
              <a:buFont typeface="Times New Roman"/>
              <a:buChar char="•"/>
            </a:pPr>
            <a:r>
              <a:rPr lang="en-US" sz="8494">
                <a:latin typeface="Times New Roman"/>
                <a:ea typeface="Times New Roman"/>
                <a:cs typeface="Times New Roman"/>
                <a:sym typeface="Times New Roman"/>
              </a:rPr>
              <a:t> Our project on Automatic Attendance System is working as per our expectations and this will be turned out to be the most remarkable project we ever made.</a:t>
            </a:r>
            <a:endParaRPr sz="8494">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ct val="32963"/>
              <a:buNone/>
            </a:pPr>
            <a:endParaRPr sz="8494">
              <a:latin typeface="Times New Roman"/>
              <a:ea typeface="Times New Roman"/>
              <a:cs typeface="Times New Roman"/>
              <a:sym typeface="Times New Roman"/>
            </a:endParaRPr>
          </a:p>
          <a:p>
            <a:pPr marL="228600" lvl="0" indent="-198979" algn="l" rtl="0">
              <a:spcBef>
                <a:spcPts val="0"/>
              </a:spcBef>
              <a:spcAft>
                <a:spcPts val="0"/>
              </a:spcAft>
              <a:buSzPct val="100000"/>
              <a:buFont typeface="Times New Roman"/>
              <a:buChar char="•"/>
            </a:pPr>
            <a:r>
              <a:rPr lang="en-US" sz="8494">
                <a:latin typeface="Times New Roman"/>
                <a:ea typeface="Times New Roman"/>
                <a:cs typeface="Times New Roman"/>
                <a:sym typeface="Times New Roman"/>
              </a:rPr>
              <a:t>To Tackle the issue of large data we have created it as a real time multi face recognition system in which we only require to store the face at the time of registration else we just store the unique id f the person detected with the time stamp.</a:t>
            </a:r>
            <a:endParaRPr sz="8494">
              <a:latin typeface="Times New Roman"/>
              <a:ea typeface="Times New Roman"/>
              <a:cs typeface="Times New Roman"/>
              <a:sym typeface="Times New Roman"/>
            </a:endParaRPr>
          </a:p>
          <a:p>
            <a:pPr marL="0" lvl="0" indent="0" algn="l" rtl="0">
              <a:spcBef>
                <a:spcPts val="1000"/>
              </a:spcBef>
              <a:spcAft>
                <a:spcPts val="0"/>
              </a:spcAft>
              <a:buClr>
                <a:schemeClr val="dk1"/>
              </a:buClr>
              <a:buSzPct val="32963"/>
              <a:buNone/>
            </a:pPr>
            <a:endParaRPr sz="8494">
              <a:latin typeface="Times New Roman"/>
              <a:ea typeface="Times New Roman"/>
              <a:cs typeface="Times New Roman"/>
              <a:sym typeface="Times New Roman"/>
            </a:endParaRPr>
          </a:p>
          <a:p>
            <a:pPr marL="228600" lvl="0" indent="-198979" algn="l" rtl="0">
              <a:spcBef>
                <a:spcPts val="1000"/>
              </a:spcBef>
              <a:spcAft>
                <a:spcPts val="0"/>
              </a:spcAft>
              <a:buSzPct val="100000"/>
              <a:buFont typeface="Times New Roman"/>
              <a:buChar char="•"/>
            </a:pPr>
            <a:r>
              <a:rPr lang="en-US" sz="8494">
                <a:latin typeface="Times New Roman"/>
                <a:ea typeface="Times New Roman"/>
                <a:cs typeface="Times New Roman"/>
                <a:sym typeface="Times New Roman"/>
              </a:rPr>
              <a:t>According to the need of 40 -45 min of mandatory attendance in the class we have customised it that after starting the system it will mark the attendance for 10 min only. Suppose( teacher entered at the class for session at 9:00 and started the system then the system will mark the attendance for the student who comes in the class till 9:10.</a:t>
            </a:r>
            <a:endParaRPr sz="8494">
              <a:latin typeface="Times New Roman"/>
              <a:ea typeface="Times New Roman"/>
              <a:cs typeface="Times New Roman"/>
              <a:sym typeface="Times New Roman"/>
            </a:endParaRPr>
          </a:p>
          <a:p>
            <a:pPr marL="0" lvl="0" indent="0" algn="l" rtl="0">
              <a:spcBef>
                <a:spcPts val="1000"/>
              </a:spcBef>
              <a:spcAft>
                <a:spcPts val="0"/>
              </a:spcAft>
              <a:buClr>
                <a:schemeClr val="dk1"/>
              </a:buClr>
              <a:buSzPct val="32963"/>
              <a:buNone/>
            </a:pPr>
            <a:endParaRPr sz="8494">
              <a:latin typeface="Times New Roman"/>
              <a:ea typeface="Times New Roman"/>
              <a:cs typeface="Times New Roman"/>
              <a:sym typeface="Times New Roman"/>
            </a:endParaRPr>
          </a:p>
          <a:p>
            <a:pPr marL="228600" lvl="0" indent="-198979" algn="l" rtl="0">
              <a:spcBef>
                <a:spcPts val="1000"/>
              </a:spcBef>
              <a:spcAft>
                <a:spcPts val="0"/>
              </a:spcAft>
              <a:buSzPct val="100000"/>
              <a:buFont typeface="Times New Roman"/>
              <a:buChar char="•"/>
            </a:pPr>
            <a:r>
              <a:rPr lang="en-US" sz="8494">
                <a:latin typeface="Times New Roman"/>
                <a:ea typeface="Times New Roman"/>
                <a:cs typeface="Times New Roman"/>
                <a:sym typeface="Times New Roman"/>
              </a:rPr>
              <a:t>For the third issue we faced “changes in the face” we have adjusted the system confidence level to 65%-70% from 100% this will consider around 70% changes in the face. But the rest 30% can only be handled by some more new technologies which are the Future Scope for our project.</a:t>
            </a:r>
            <a:endParaRPr sz="8494">
              <a:latin typeface="Times New Roman"/>
              <a:ea typeface="Times New Roman"/>
              <a:cs typeface="Times New Roman"/>
              <a:sym typeface="Times New Roman"/>
            </a:endParaRPr>
          </a:p>
          <a:p>
            <a:pPr marL="228600" lvl="0" indent="-64135" algn="l" rtl="0">
              <a:spcBef>
                <a:spcPts val="1000"/>
              </a:spcBef>
              <a:spcAft>
                <a:spcPts val="0"/>
              </a:spcAft>
              <a:buClr>
                <a:schemeClr val="dk1"/>
              </a:buClr>
              <a:buSzPct val="32963"/>
              <a:buNone/>
            </a:pPr>
            <a:endParaRPr sz="8494">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32963"/>
              <a:buNone/>
            </a:pPr>
            <a:endParaRPr sz="8494">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a:p>
            <a:pPr marL="228600" lvl="0" indent="-50800" algn="l" rtl="0">
              <a:lnSpc>
                <a:spcPct val="90000"/>
              </a:lnSpc>
              <a:spcBef>
                <a:spcPts val="1000"/>
              </a:spcBef>
              <a:spcAft>
                <a:spcPts val="0"/>
              </a:spcAft>
              <a:buClr>
                <a:schemeClr val="dk1"/>
              </a:buClr>
              <a:buSzPct val="100000"/>
              <a:buNone/>
            </a:pP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1442</Words>
  <Application>Microsoft Office PowerPoint</Application>
  <PresentationFormat>Widescreen</PresentationFormat>
  <Paragraphs>130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Raleway Thin</vt:lpstr>
      <vt:lpstr>Algerian</vt:lpstr>
      <vt:lpstr>Times New Roman</vt:lpstr>
      <vt:lpstr>Arial</vt:lpstr>
      <vt:lpstr>Arial Black</vt:lpstr>
      <vt:lpstr>Calibri</vt:lpstr>
      <vt:lpstr>1_Office Theme</vt:lpstr>
      <vt:lpstr>PowerPoint Presentation</vt:lpstr>
      <vt:lpstr>Outline</vt:lpstr>
      <vt:lpstr>Introduction to Project</vt:lpstr>
      <vt:lpstr>PowerPoint Presentation</vt:lpstr>
      <vt:lpstr>Problem Formulation</vt:lpstr>
      <vt:lpstr>Objectives</vt:lpstr>
      <vt:lpstr>Methodology used</vt:lpstr>
      <vt:lpstr>PowerPoint Presentation</vt:lpstr>
      <vt:lpstr>Results and Outputs </vt:lpstr>
      <vt:lpstr>Welcome Page</vt:lpstr>
      <vt:lpstr>Main Dashboard page</vt:lpstr>
      <vt:lpstr>Registration Page</vt:lpstr>
      <vt:lpstr>Image capturing during registration</vt:lpstr>
      <vt:lpstr>Registration confirmation</vt:lpstr>
      <vt:lpstr>Details Successfully Added In Database</vt:lpstr>
      <vt:lpstr>Successfully recognizing the registered person</vt:lpstr>
      <vt:lpstr>Attendance Marked in the file </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srajan agarwal</cp:lastModifiedBy>
  <cp:revision>1</cp:revision>
  <dcterms:modified xsi:type="dcterms:W3CDTF">2021-04-28T11:32:28Z</dcterms:modified>
</cp:coreProperties>
</file>